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sldIdLst>
    <p:sldId id="265" r:id="rId2"/>
    <p:sldId id="267" r:id="rId3"/>
    <p:sldId id="258" r:id="rId4"/>
    <p:sldId id="266" r:id="rId5"/>
    <p:sldId id="268" r:id="rId6"/>
    <p:sldId id="269" r:id="rId7"/>
    <p:sldId id="270" r:id="rId8"/>
    <p:sldId id="259" r:id="rId9"/>
    <p:sldId id="272" r:id="rId10"/>
    <p:sldId id="271" r:id="rId11"/>
    <p:sldId id="273" r:id="rId12"/>
    <p:sldId id="274" r:id="rId13"/>
    <p:sldId id="263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3"/>
    <a:srgbClr val="000000"/>
    <a:srgbClr val="009E28"/>
    <a:srgbClr val="FF0000"/>
    <a:srgbClr val="C256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BB7C87-F176-F105-AC28-3B92A73AC4AF}" v="65" dt="2023-01-19T14:46:55.086"/>
    <p1510:client id="{8131D5A6-963A-45F1-82CF-3D9F48905035}" v="17" dt="2023-01-12T13:50:02.189"/>
    <p1510:client id="{912B2F1F-6A96-3347-7852-5A6223128CF5}" v="921" dt="2023-01-21T16:10:50.275"/>
    <p1510:client id="{BD6EB18B-C3B4-CA6A-5EA4-DBC7973AF437}" v="265" dt="2023-01-19T14:21:24.5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64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07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2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18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80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2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73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73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316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77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14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33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53" r:id="rId6"/>
    <p:sldLayoutId id="2147483749" r:id="rId7"/>
    <p:sldLayoutId id="2147483750" r:id="rId8"/>
    <p:sldLayoutId id="2147483751" r:id="rId9"/>
    <p:sldLayoutId id="2147483752" r:id="rId10"/>
    <p:sldLayoutId id="214748375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riowiki.com/World_3_%28Super_Mario_Galaxy_2%29" TargetMode="External"/><Relationship Id="rId3" Type="http://schemas.openxmlformats.org/officeDocument/2006/relationships/hyperlink" Target="https://www.polygon.com/animal-crossing-new-horizons-switch-acnh-guide/22740479/brewster-the-roost-unlock-coffee-museum-cafe-invite-friends-amiibo-cards" TargetMode="External"/><Relationship Id="rId7" Type="http://schemas.openxmlformats.org/officeDocument/2006/relationships/hyperlink" Target="https://creamerscinemacraze.wordpress.com/2016/05/15/top-10-worst-super-smash-bros-items/" TargetMode="External"/><Relationship Id="rId2" Type="http://schemas.openxmlformats.org/officeDocument/2006/relationships/hyperlink" Target="https://gamerant.com/ace-attorney-capcom-visual-novel-genre-success-story-action-mechanic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ze.co/guides/card-sorting/card-sorting-examples/" TargetMode="External"/><Relationship Id="rId5" Type="http://schemas.openxmlformats.org/officeDocument/2006/relationships/hyperlink" Target="https://www.deviantart.com/euanverse/art/Mario-Kart-64-Tracks-808014033" TargetMode="External"/><Relationship Id="rId4" Type="http://schemas.openxmlformats.org/officeDocument/2006/relationships/hyperlink" Target="https://www.mariowiki.com/Lightnin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11BE1D3-B675-4947-B4E3-14B8DC93F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D2D8651B-6FCC-49D7-B6F8-AF869E89F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193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B27DF924-CC1B-431A-A8F3-7FEBCA1A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9" y="2882524"/>
            <a:ext cx="12184765" cy="3975477"/>
          </a:xfrm>
          <a:custGeom>
            <a:avLst/>
            <a:gdLst>
              <a:gd name="connsiteX0" fmla="*/ 8942254 w 12188952"/>
              <a:gd name="connsiteY0" fmla="*/ 34 h 3975477"/>
              <a:gd name="connsiteX1" fmla="*/ 11642906 w 12188952"/>
              <a:gd name="connsiteY1" fmla="*/ 225257 h 3975477"/>
              <a:gd name="connsiteX2" fmla="*/ 12188952 w 12188952"/>
              <a:gd name="connsiteY2" fmla="*/ 311174 h 3975477"/>
              <a:gd name="connsiteX3" fmla="*/ 12188952 w 12188952"/>
              <a:gd name="connsiteY3" fmla="*/ 3975477 h 3975477"/>
              <a:gd name="connsiteX4" fmla="*/ 0 w 12188952"/>
              <a:gd name="connsiteY4" fmla="*/ 3975477 h 3975477"/>
              <a:gd name="connsiteX5" fmla="*/ 0 w 12188952"/>
              <a:gd name="connsiteY5" fmla="*/ 1085061 h 3975477"/>
              <a:gd name="connsiteX6" fmla="*/ 552141 w 12188952"/>
              <a:gd name="connsiteY6" fmla="*/ 1079980 h 3975477"/>
              <a:gd name="connsiteX7" fmla="*/ 8942254 w 12188952"/>
              <a:gd name="connsiteY7" fmla="*/ 34 h 397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975477">
                <a:moveTo>
                  <a:pt x="8942254" y="34"/>
                </a:moveTo>
                <a:cubicBezTo>
                  <a:pt x="9695041" y="1709"/>
                  <a:pt x="10568453" y="66687"/>
                  <a:pt x="11642906" y="225257"/>
                </a:cubicBezTo>
                <a:lnTo>
                  <a:pt x="12188952" y="311174"/>
                </a:lnTo>
                <a:lnTo>
                  <a:pt x="12188952" y="3975477"/>
                </a:lnTo>
                <a:lnTo>
                  <a:pt x="0" y="3975477"/>
                </a:lnTo>
                <a:lnTo>
                  <a:pt x="0" y="1085061"/>
                </a:lnTo>
                <a:lnTo>
                  <a:pt x="552141" y="1079980"/>
                </a:lnTo>
                <a:cubicBezTo>
                  <a:pt x="4849952" y="999477"/>
                  <a:pt x="5931106" y="-6667"/>
                  <a:pt x="8942254" y="34"/>
                </a:cubicBez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13C5A7-AC21-48FA-A06F-6A7F303BC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262F85-28C5-406E-86B5-21B500797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E46736-4910-4C3D-A602-EA961B5B9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6C95156-5BFF-4DE7-B263-E72A6236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CC6A642-5940-409E-BA90-465C2A814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2D9B4F-73D1-4F08-BED3-050F005D0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6BADE15-4CCA-4FB3-A2E1-F2B70EC8E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84EC39-7B8E-4610-A1D0-64B4DC63E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61CE688-F428-4557-8D39-912F63B57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0A277E-6B5F-4EA7-927D-072AE79F0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F8762B1-DD2A-4691-BAA0-FCF140D803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B10B872-619E-4CDC-BBC2-2B8512F5E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55518C1-8F67-4B56-B385-0E4947C32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83AD748-761F-44A2-BF90-DBA3EDB46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6015257-A8BA-4AFA-943B-9CC961D83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21F0F86-489E-43A6-8315-85247026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5C90D9E-C664-4A5F-BC20-D76DDB874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81936AF-8AA7-4931-8575-88CAD33A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F1762F-6360-4C8F-9E4A-C7DE8C4C3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559C29F-E778-464B-A96A-079815C23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D9E72B-D3BF-4D27-A601-1D2E7DE83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CB8422D-924B-45F5-8A16-0F8AC8FDC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7D55B22-5D5C-4F9B-9530-BB9DE6375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A093CBE-3A15-4A43-A536-2EE3B6524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A289A63-846E-4F02-A373-B072C2EAF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2B62319-B036-4232-A230-5DD9F9EE1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13B242B-F116-42CC-AC41-373E24D4A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3F63EA7-9511-4DDD-962B-5C5C5131A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EE9C8DA-BB76-4CFF-AFD5-4E054A62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2F3C61A-326D-45E1-8FDF-B346F1625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FBEEB7B-6D5D-47E6-836B-1843CF810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FF47F77-62CD-47D4-BB10-B751B9DAC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9C4273-C282-E156-1B8A-19ADDC62B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1286963"/>
            <a:ext cx="10302169" cy="1628647"/>
          </a:xfrm>
        </p:spPr>
        <p:txBody>
          <a:bodyPr anchor="t">
            <a:normAutofit/>
          </a:bodyPr>
          <a:lstStyle/>
          <a:p>
            <a:r>
              <a:rPr lang="en-GB" sz="6600" b="1" dirty="0"/>
              <a:t>Card Sorting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CDC21CD-2BB1-23AD-83DB-A31115900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942" r="91932">
                        <a14:foregroundMark x1="10319" y1="36500" x2="11820" y2="61500"/>
                        <a14:foregroundMark x1="11820" y1="61500" x2="11257" y2="43000"/>
                        <a14:foregroundMark x1="8818" y1="44500" x2="8068" y2="57000"/>
                        <a14:foregroundMark x1="7129" y1="56000" x2="17073" y2="40500"/>
                        <a14:foregroundMark x1="17073" y1="40500" x2="19887" y2="49000"/>
                        <a14:foregroundMark x1="30957" y1="55500" x2="43340" y2="44500"/>
                        <a14:foregroundMark x1="43340" y1="44500" x2="44841" y2="47000"/>
                        <a14:foregroundMark x1="40901" y1="42000" x2="31895" y2="50000"/>
                        <a14:foregroundMark x1="31895" y1="50000" x2="31707" y2="51000"/>
                        <a14:foregroundMark x1="56473" y1="46000" x2="66229" y2="53000"/>
                        <a14:foregroundMark x1="66229" y1="53000" x2="56098" y2="45000"/>
                        <a14:foregroundMark x1="56098" y1="45000" x2="56098" y2="46000"/>
                        <a14:foregroundMark x1="55910" y1="45500" x2="66979" y2="39500"/>
                        <a14:foregroundMark x1="66979" y1="39500" x2="68856" y2="48000"/>
                        <a14:foregroundMark x1="62664" y1="37500" x2="55535" y2="54000"/>
                        <a14:foregroundMark x1="55535" y1="54000" x2="55535" y2="54000"/>
                        <a14:foregroundMark x1="79550" y1="52000" x2="88368" y2="39500"/>
                        <a14:foregroundMark x1="88368" y1="39500" x2="85929" y2="67500"/>
                        <a14:foregroundMark x1="85929" y1="67500" x2="84803" y2="69000"/>
                        <a14:foregroundMark x1="88555" y1="58000" x2="82739" y2="41000"/>
                        <a14:foregroundMark x1="84803" y1="38500" x2="91932" y2="5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894" y="3878906"/>
            <a:ext cx="50768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552E2C-5973-8CC9-1B32-D186338D9667}"/>
              </a:ext>
            </a:extLst>
          </p:cNvPr>
          <p:cNvSpPr/>
          <p:nvPr/>
        </p:nvSpPr>
        <p:spPr>
          <a:xfrm>
            <a:off x="2495909" y="5149938"/>
            <a:ext cx="196560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Cerys</a:t>
            </a:r>
            <a:endParaRPr lang="en-GB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0A8E71-2215-41E6-0711-BF9B61D129B0}"/>
              </a:ext>
            </a:extLst>
          </p:cNvPr>
          <p:cNvSpPr/>
          <p:nvPr/>
        </p:nvSpPr>
        <p:spPr>
          <a:xfrm>
            <a:off x="4373556" y="5214846"/>
            <a:ext cx="66075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009E2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Oz</a:t>
            </a:r>
            <a:endParaRPr lang="en-GB" sz="3200" b="0" cap="none" spc="0" dirty="0">
              <a:ln w="0"/>
              <a:solidFill>
                <a:srgbClr val="009E2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DD2FC-E5E0-6515-3FA6-C750184D06AB}"/>
              </a:ext>
            </a:extLst>
          </p:cNvPr>
          <p:cNvSpPr/>
          <p:nvPr/>
        </p:nvSpPr>
        <p:spPr>
          <a:xfrm>
            <a:off x="5010807" y="5187421"/>
            <a:ext cx="196560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Luke</a:t>
            </a:r>
            <a:endParaRPr lang="en-GB" sz="5400" b="0" cap="none" spc="0" dirty="0">
              <a:ln w="0"/>
              <a:solidFill>
                <a:srgbClr val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E3CB0D-9F1A-DF59-BA71-C73A7F20544B}"/>
              </a:ext>
            </a:extLst>
          </p:cNvPr>
          <p:cNvSpPr/>
          <p:nvPr/>
        </p:nvSpPr>
        <p:spPr>
          <a:xfrm>
            <a:off x="6236031" y="5195278"/>
            <a:ext cx="196560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6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Laura</a:t>
            </a:r>
            <a:endParaRPr lang="en-GB" sz="5400" b="0" cap="none" spc="0" dirty="0">
              <a:ln w="0"/>
              <a:solidFill>
                <a:srgbClr val="FF006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D1C1E6-D56D-7D24-9392-4EF5F699C5F0}"/>
              </a:ext>
            </a:extLst>
          </p:cNvPr>
          <p:cNvSpPr txBox="1"/>
          <p:nvPr/>
        </p:nvSpPr>
        <p:spPr>
          <a:xfrm>
            <a:off x="750567" y="1346960"/>
            <a:ext cx="4050963" cy="2296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dirty="0"/>
              <a:t>Workshop by</a:t>
            </a:r>
          </a:p>
        </p:txBody>
      </p:sp>
      <p:pic>
        <p:nvPicPr>
          <p:cNvPr id="7172" name="Picture 4" descr="Artwork of a Warp Pipe, from Super Mario 3D World.">
            <a:extLst>
              <a:ext uri="{FF2B5EF4-FFF2-40B4-BE49-F238E27FC236}">
                <a16:creationId xmlns:a16="http://schemas.microsoft.com/office/drawing/2014/main" id="{A6F6E828-3B0A-1A01-BDEF-20FF676C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301" y="326806"/>
            <a:ext cx="1428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Artwork of a Warp Pipe, from Super Mario 3D World.">
            <a:extLst>
              <a:ext uri="{FF2B5EF4-FFF2-40B4-BE49-F238E27FC236}">
                <a16:creationId xmlns:a16="http://schemas.microsoft.com/office/drawing/2014/main" id="{DA6F7539-C10B-E71F-5536-7943C89E1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337">
            <a:off x="9745510" y="1494338"/>
            <a:ext cx="816194" cy="146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58ED03-3FA3-210E-8BC7-11A94FEEE6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942" r="91932">
                        <a14:foregroundMark x1="10319" y1="36500" x2="11820" y2="61500"/>
                        <a14:foregroundMark x1="11820" y1="61500" x2="11257" y2="43000"/>
                        <a14:foregroundMark x1="8818" y1="44500" x2="8068" y2="57000"/>
                        <a14:foregroundMark x1="7129" y1="56000" x2="17073" y2="40500"/>
                        <a14:foregroundMark x1="17073" y1="40500" x2="19887" y2="49000"/>
                        <a14:foregroundMark x1="30957" y1="55500" x2="43340" y2="44500"/>
                        <a14:foregroundMark x1="43340" y1="44500" x2="44841" y2="47000"/>
                        <a14:foregroundMark x1="40901" y1="42000" x2="31895" y2="50000"/>
                        <a14:foregroundMark x1="31895" y1="50000" x2="31707" y2="51000"/>
                        <a14:foregroundMark x1="56473" y1="46000" x2="66229" y2="53000"/>
                        <a14:foregroundMark x1="66229" y1="53000" x2="56098" y2="45000"/>
                        <a14:foregroundMark x1="56098" y1="45000" x2="56098" y2="46000"/>
                        <a14:foregroundMark x1="55910" y1="45500" x2="66979" y2="39500"/>
                        <a14:foregroundMark x1="66979" y1="39500" x2="68856" y2="48000"/>
                        <a14:foregroundMark x1="62664" y1="37500" x2="55535" y2="54000"/>
                        <a14:foregroundMark x1="55535" y1="54000" x2="55535" y2="54000"/>
                        <a14:foregroundMark x1="79550" y1="52000" x2="88368" y2="39500"/>
                        <a14:foregroundMark x1="88368" y1="39500" x2="85929" y2="67500"/>
                        <a14:foregroundMark x1="85929" y1="67500" x2="84803" y2="69000"/>
                        <a14:foregroundMark x1="88555" y1="58000" x2="82739" y2="41000"/>
                        <a14:foregroundMark x1="84803" y1="38500" x2="91932" y2="5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228"/>
          <a:stretch/>
        </p:blipFill>
        <p:spPr bwMode="auto">
          <a:xfrm>
            <a:off x="7708540" y="3915131"/>
            <a:ext cx="1275173" cy="187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D8CCCCD-0846-F472-A1CD-48E3F6D8B7F7}"/>
              </a:ext>
            </a:extLst>
          </p:cNvPr>
          <p:cNvSpPr txBox="1"/>
          <p:nvPr/>
        </p:nvSpPr>
        <p:spPr>
          <a:xfrm>
            <a:off x="7926272" y="5216594"/>
            <a:ext cx="1123395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Alex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17D1A3-D186-EA50-F26A-F6325210CDE6}"/>
              </a:ext>
            </a:extLst>
          </p:cNvPr>
          <p:cNvSpPr txBox="1"/>
          <p:nvPr/>
        </p:nvSpPr>
        <p:spPr>
          <a:xfrm>
            <a:off x="9991770" y="6113537"/>
            <a:ext cx="6114196" cy="526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sz="1100" b="0" i="0" u="none" strike="noStrike" dirty="0" err="1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Godline</a:t>
            </a:r>
            <a:r>
              <a:rPr lang="en-US" sz="11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Art, </a:t>
            </a:r>
            <a:r>
              <a:rPr lang="en-US" sz="1100" b="0" i="0" u="none" strike="noStrike" dirty="0" err="1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Vecteezy</a:t>
            </a:r>
            <a:r>
              <a:rPr lang="en-US" sz="11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1100" b="0" i="1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1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(2022).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[Digital Image]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64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732CF7-3D13-4715-1C43-6209CB1DE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Open discussion 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EAF5C6E-43E6-3FE5-589E-645415EDC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06" r="25208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D7A411-2B14-7C27-F86B-87AF65E76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653" y="2886116"/>
            <a:ext cx="4927425" cy="32459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Why did you put them where you did?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FBFC8-1825-98C3-F9CD-2B4B8D97B0C6}"/>
              </a:ext>
            </a:extLst>
          </p:cNvPr>
          <p:cNvSpPr txBox="1"/>
          <p:nvPr/>
        </p:nvSpPr>
        <p:spPr>
          <a:xfrm>
            <a:off x="5001616" y="6269871"/>
            <a:ext cx="6116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‘How the Ace Attorney Games Basically Locked Down the Visual Novel Genres (2023) </a:t>
            </a:r>
            <a:r>
              <a:rPr lang="en-GB" sz="1200" b="0" i="0" u="none" strike="noStrike" dirty="0" err="1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GameRant</a:t>
            </a:r>
            <a:r>
              <a:rPr lang="en-GB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[Digital Image] [online] </a:t>
            </a:r>
            <a:endParaRPr lang="en-GB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56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5842-A519-E92C-AA49-52CDA29BC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Quiz </a:t>
            </a:r>
            <a:r>
              <a:rPr lang="en-GB" dirty="0"/>
              <a:t>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BB158-C465-15D4-D155-A55589712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76" t="33939" r="5455" b="27408"/>
          <a:stretch/>
        </p:blipFill>
        <p:spPr>
          <a:xfrm>
            <a:off x="3649296" y="2399323"/>
            <a:ext cx="8468813" cy="43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1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1033" name="Freeform: Shape 1032">
            <a:extLst>
              <a:ext uri="{FF2B5EF4-FFF2-40B4-BE49-F238E27FC236}">
                <a16:creationId xmlns:a16="http://schemas.microsoft.com/office/drawing/2014/main" id="{CFDF70F4-97B6-40D8-B1FA-9580DBD23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2244" y="224448"/>
            <a:ext cx="6857996" cy="6409096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36" name="Straight Connector 1035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Straight Connector 1037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Straight Connector 1038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Straight Connector 1040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Straight Connector 1043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Straight Connector 1044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Straight Connector 1045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Straight Connector 1046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Straight Connector 1052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Straight Connector 1053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Straight Connector 1054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Straight Connector 1055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Straight Connector 1056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Straight Connector 1057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Straight Connector 1058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Straight Connector 1060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Straight Connector 1061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Straight Connector 1062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Connector 1063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Straight Connector 1064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Connector 1065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8" name="Right Triangle 1067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85D212-A1F4-FC46-37DE-BD42A3F16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5408027" cy="1442463"/>
          </a:xfrm>
        </p:spPr>
        <p:txBody>
          <a:bodyPr>
            <a:normAutofit/>
          </a:bodyPr>
          <a:lstStyle/>
          <a:p>
            <a:r>
              <a:rPr lang="en-GB" dirty="0"/>
              <a:t>Lightning 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87929-EB57-C4B0-CDBD-BC6A43082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4424633" cy="37919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You now have post-its on your table, decide within your groups whether to add new categories or maybe even remove categories from the previous task. No limitations!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You have 2 minutes… </a:t>
            </a:r>
            <a:r>
              <a:rPr lang="en-GB" b="1" dirty="0"/>
              <a:t>CATEGORISE!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did you change?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26" name="Picture 2" descr="Lightning | Mario Kart Racing Wiki | Fandom">
            <a:extLst>
              <a:ext uri="{FF2B5EF4-FFF2-40B4-BE49-F238E27FC236}">
                <a16:creationId xmlns:a16="http://schemas.microsoft.com/office/drawing/2014/main" id="{ABECFD8F-93A0-C7C1-4107-BEF83ECB8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22330" y="721082"/>
            <a:ext cx="3931183" cy="542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A3E8D9-FA44-98E1-9A85-211F9F7089AA}"/>
              </a:ext>
            </a:extLst>
          </p:cNvPr>
          <p:cNvSpPr txBox="1"/>
          <p:nvPr/>
        </p:nvSpPr>
        <p:spPr>
          <a:xfrm>
            <a:off x="6112613" y="6270665"/>
            <a:ext cx="6116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‘Lightning’ (2023) </a:t>
            </a:r>
            <a:r>
              <a:rPr lang="en-GB" sz="1200" b="0" i="0" u="none" strike="noStrike" dirty="0" err="1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MarioWiki</a:t>
            </a:r>
            <a:r>
              <a:rPr lang="en-GB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[Digital Image] [online] </a:t>
            </a:r>
            <a:endParaRPr lang="en-GB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551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7" name="Group 5184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186" name="Straight Connector 5185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7" name="Straight Connector 5186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8" name="Straight Connector 5187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9" name="Straight Connector 5188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0" name="Straight Connector 5189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1" name="Straight Connector 5190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2" name="Straight Connector 5191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3" name="Straight Connector 5192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4" name="Straight Connector 5193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5" name="Straight Connector 5194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6" name="Straight Connector 5195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7" name="Straight Connector 5196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8" name="Straight Connector 5197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9" name="Straight Connector 5198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0" name="Straight Connector 5199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1" name="Straight Connector 5200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2" name="Straight Connector 5201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3" name="Straight Connector 5202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4" name="Straight Connector 5203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5" name="Straight Connector 5204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6" name="Straight Connector 5205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7" name="Straight Connector 5206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8" name="Straight Connector 5207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9" name="Straight Connector 5208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0" name="Straight Connector 5209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1" name="Straight Connector 5210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2" name="Straight Connector 5211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3" name="Straight Connector 5212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4" name="Straight Connector 5213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5" name="Straight Connector 5214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6" name="Straight Connector 5215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58" name="Right Triangle 5217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259" name="Rectangle 5219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260" name="Group 5221">
            <a:extLst>
              <a:ext uri="{FF2B5EF4-FFF2-40B4-BE49-F238E27FC236}">
                <a16:creationId xmlns:a16="http://schemas.microsoft.com/office/drawing/2014/main" id="{015ECF02-0C11-4320-A868-5EC7DD53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223" name="Straight Connector 5222">
              <a:extLst>
                <a:ext uri="{FF2B5EF4-FFF2-40B4-BE49-F238E27FC236}">
                  <a16:creationId xmlns:a16="http://schemas.microsoft.com/office/drawing/2014/main" id="{8C74A336-DE5D-4AE0-9A50-8D93C4AA4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4" name="Straight Connector 5223">
              <a:extLst>
                <a:ext uri="{FF2B5EF4-FFF2-40B4-BE49-F238E27FC236}">
                  <a16:creationId xmlns:a16="http://schemas.microsoft.com/office/drawing/2014/main" id="{A11A81C9-7A36-4A04-B14C-A45B899E4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5" name="Straight Connector 5224">
              <a:extLst>
                <a:ext uri="{FF2B5EF4-FFF2-40B4-BE49-F238E27FC236}">
                  <a16:creationId xmlns:a16="http://schemas.microsoft.com/office/drawing/2014/main" id="{DAE1DE35-5349-4B57-B255-C07C69270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6" name="Straight Connector 5225">
              <a:extLst>
                <a:ext uri="{FF2B5EF4-FFF2-40B4-BE49-F238E27FC236}">
                  <a16:creationId xmlns:a16="http://schemas.microsoft.com/office/drawing/2014/main" id="{9AFE9588-5F4B-41DF-9FF6-6B4969245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7" name="Straight Connector 5226">
              <a:extLst>
                <a:ext uri="{FF2B5EF4-FFF2-40B4-BE49-F238E27FC236}">
                  <a16:creationId xmlns:a16="http://schemas.microsoft.com/office/drawing/2014/main" id="{D4CC9B87-707A-4D04-9336-B1418878A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8" name="Straight Connector 5227">
              <a:extLst>
                <a:ext uri="{FF2B5EF4-FFF2-40B4-BE49-F238E27FC236}">
                  <a16:creationId xmlns:a16="http://schemas.microsoft.com/office/drawing/2014/main" id="{58CF5CAA-7C4D-408A-B1A8-E98C0E663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9" name="Straight Connector 5228">
              <a:extLst>
                <a:ext uri="{FF2B5EF4-FFF2-40B4-BE49-F238E27FC236}">
                  <a16:creationId xmlns:a16="http://schemas.microsoft.com/office/drawing/2014/main" id="{B462EA1B-90F8-4C08-AE36-FFBA2B45B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0" name="Straight Connector 5229">
              <a:extLst>
                <a:ext uri="{FF2B5EF4-FFF2-40B4-BE49-F238E27FC236}">
                  <a16:creationId xmlns:a16="http://schemas.microsoft.com/office/drawing/2014/main" id="{9F7B5623-96F7-42F0-BAC5-78D6789E0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1" name="Straight Connector 5230">
              <a:extLst>
                <a:ext uri="{FF2B5EF4-FFF2-40B4-BE49-F238E27FC236}">
                  <a16:creationId xmlns:a16="http://schemas.microsoft.com/office/drawing/2014/main" id="{685D83B1-1723-4710-8FC5-18EDC879E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2" name="Straight Connector 5231">
              <a:extLst>
                <a:ext uri="{FF2B5EF4-FFF2-40B4-BE49-F238E27FC236}">
                  <a16:creationId xmlns:a16="http://schemas.microsoft.com/office/drawing/2014/main" id="{6998838C-DFB6-48F7-A18D-30469E816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3" name="Straight Connector 5232">
              <a:extLst>
                <a:ext uri="{FF2B5EF4-FFF2-40B4-BE49-F238E27FC236}">
                  <a16:creationId xmlns:a16="http://schemas.microsoft.com/office/drawing/2014/main" id="{9BDB9A78-94CB-422D-B92E-65FD273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4" name="Straight Connector 5233">
              <a:extLst>
                <a:ext uri="{FF2B5EF4-FFF2-40B4-BE49-F238E27FC236}">
                  <a16:creationId xmlns:a16="http://schemas.microsoft.com/office/drawing/2014/main" id="{9A5DBD01-426B-424D-815A-96518F60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5" name="Straight Connector 5234">
              <a:extLst>
                <a:ext uri="{FF2B5EF4-FFF2-40B4-BE49-F238E27FC236}">
                  <a16:creationId xmlns:a16="http://schemas.microsoft.com/office/drawing/2014/main" id="{3B0218DF-D55B-4D41-AE23-F1E64BAC6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6" name="Straight Connector 5235">
              <a:extLst>
                <a:ext uri="{FF2B5EF4-FFF2-40B4-BE49-F238E27FC236}">
                  <a16:creationId xmlns:a16="http://schemas.microsoft.com/office/drawing/2014/main" id="{F8D61EB8-98CC-4243-9E20-33CAC65B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7" name="Straight Connector 5236">
              <a:extLst>
                <a:ext uri="{FF2B5EF4-FFF2-40B4-BE49-F238E27FC236}">
                  <a16:creationId xmlns:a16="http://schemas.microsoft.com/office/drawing/2014/main" id="{A35F0944-B143-45B0-8B72-6CE34D461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8" name="Straight Connector 5237">
              <a:extLst>
                <a:ext uri="{FF2B5EF4-FFF2-40B4-BE49-F238E27FC236}">
                  <a16:creationId xmlns:a16="http://schemas.microsoft.com/office/drawing/2014/main" id="{CF68EF7F-67D0-463D-AB84-EA24D1819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9" name="Straight Connector 5238">
              <a:extLst>
                <a:ext uri="{FF2B5EF4-FFF2-40B4-BE49-F238E27FC236}">
                  <a16:creationId xmlns:a16="http://schemas.microsoft.com/office/drawing/2014/main" id="{AE17074E-4E65-4CBD-B1B0-9C18D6F72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0" name="Straight Connector 5239">
              <a:extLst>
                <a:ext uri="{FF2B5EF4-FFF2-40B4-BE49-F238E27FC236}">
                  <a16:creationId xmlns:a16="http://schemas.microsoft.com/office/drawing/2014/main" id="{9CC905ED-EF46-4349-9E9B-217431094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1" name="Straight Connector 5240">
              <a:extLst>
                <a:ext uri="{FF2B5EF4-FFF2-40B4-BE49-F238E27FC236}">
                  <a16:creationId xmlns:a16="http://schemas.microsoft.com/office/drawing/2014/main" id="{6B91F234-1C65-45AC-8CCE-A1C4AE49C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2" name="Straight Connector 5241">
              <a:extLst>
                <a:ext uri="{FF2B5EF4-FFF2-40B4-BE49-F238E27FC236}">
                  <a16:creationId xmlns:a16="http://schemas.microsoft.com/office/drawing/2014/main" id="{4D46B3DB-5DBB-41CF-9FA5-010ECA0C3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3" name="Straight Connector 5242">
              <a:extLst>
                <a:ext uri="{FF2B5EF4-FFF2-40B4-BE49-F238E27FC236}">
                  <a16:creationId xmlns:a16="http://schemas.microsoft.com/office/drawing/2014/main" id="{B92A3FF8-F172-47ED-84C6-802C85C1C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4" name="Straight Connector 5243">
              <a:extLst>
                <a:ext uri="{FF2B5EF4-FFF2-40B4-BE49-F238E27FC236}">
                  <a16:creationId xmlns:a16="http://schemas.microsoft.com/office/drawing/2014/main" id="{15933982-9CB6-4199-B123-A3669A4FE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5" name="Straight Connector 5244">
              <a:extLst>
                <a:ext uri="{FF2B5EF4-FFF2-40B4-BE49-F238E27FC236}">
                  <a16:creationId xmlns:a16="http://schemas.microsoft.com/office/drawing/2014/main" id="{3CA832CD-B214-4ABC-AC95-A3DA116A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6" name="Straight Connector 5245">
              <a:extLst>
                <a:ext uri="{FF2B5EF4-FFF2-40B4-BE49-F238E27FC236}">
                  <a16:creationId xmlns:a16="http://schemas.microsoft.com/office/drawing/2014/main" id="{D7EBA147-C4BA-4B48-B61D-CA24B8B06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7" name="Straight Connector 5246">
              <a:extLst>
                <a:ext uri="{FF2B5EF4-FFF2-40B4-BE49-F238E27FC236}">
                  <a16:creationId xmlns:a16="http://schemas.microsoft.com/office/drawing/2014/main" id="{FA8253B7-461E-48CC-B871-8A255EE3D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8" name="Straight Connector 5247">
              <a:extLst>
                <a:ext uri="{FF2B5EF4-FFF2-40B4-BE49-F238E27FC236}">
                  <a16:creationId xmlns:a16="http://schemas.microsoft.com/office/drawing/2014/main" id="{DADE46C3-C2E1-4492-AC59-870160A3C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9" name="Straight Connector 5248">
              <a:extLst>
                <a:ext uri="{FF2B5EF4-FFF2-40B4-BE49-F238E27FC236}">
                  <a16:creationId xmlns:a16="http://schemas.microsoft.com/office/drawing/2014/main" id="{2B0052E9-B440-4C1E-BC41-39957D590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0" name="Straight Connector 5249">
              <a:extLst>
                <a:ext uri="{FF2B5EF4-FFF2-40B4-BE49-F238E27FC236}">
                  <a16:creationId xmlns:a16="http://schemas.microsoft.com/office/drawing/2014/main" id="{731F119B-638C-42B1-8400-709B94F1E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1" name="Straight Connector 5250">
              <a:extLst>
                <a:ext uri="{FF2B5EF4-FFF2-40B4-BE49-F238E27FC236}">
                  <a16:creationId xmlns:a16="http://schemas.microsoft.com/office/drawing/2014/main" id="{E16299ED-D998-4895-9CCF-02427F195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2" name="Straight Connector 5251">
              <a:extLst>
                <a:ext uri="{FF2B5EF4-FFF2-40B4-BE49-F238E27FC236}">
                  <a16:creationId xmlns:a16="http://schemas.microsoft.com/office/drawing/2014/main" id="{F4442675-84C9-45C8-9524-ABE4E2507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3" name="Straight Connector 5252">
              <a:extLst>
                <a:ext uri="{FF2B5EF4-FFF2-40B4-BE49-F238E27FC236}">
                  <a16:creationId xmlns:a16="http://schemas.microsoft.com/office/drawing/2014/main" id="{B5BE3E63-4FA5-4EBD-9F3B-E29F5128A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B0A075-9A83-09DA-4D6B-A2FC3A383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9726" y="722903"/>
            <a:ext cx="5415521" cy="27060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Questions?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F0D8978-8FE1-CD5B-74AD-1AC4573CBE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" r="11281" b="2"/>
          <a:stretch/>
        </p:blipFill>
        <p:spPr bwMode="auto"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61" name="Right Triangle 5254">
            <a:extLst>
              <a:ext uri="{FF2B5EF4-FFF2-40B4-BE49-F238E27FC236}">
                <a16:creationId xmlns:a16="http://schemas.microsoft.com/office/drawing/2014/main" id="{F0753E91-DF19-4FA4-BFBF-221696B8D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56" y="-287372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4CE4BB-0DD6-8DCF-82B1-80EDBF957108}"/>
              </a:ext>
            </a:extLst>
          </p:cNvPr>
          <p:cNvSpPr txBox="1"/>
          <p:nvPr/>
        </p:nvSpPr>
        <p:spPr>
          <a:xfrm>
            <a:off x="563861" y="6139614"/>
            <a:ext cx="2060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Learn more about Yoshi at Play Nintendo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(2022) [Digital Image]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697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70BBB-DE97-A20C-8D46-BE9B3EAC6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04D66-DAA5-3C66-040C-3A62DED3B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2800" b="0" i="0" u="none" strike="noStrike" dirty="0" err="1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Godline</a:t>
            </a:r>
            <a:r>
              <a:rPr lang="en-US" sz="2800" b="0" i="0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 Art, </a:t>
            </a:r>
            <a:r>
              <a:rPr lang="en-US" sz="2800" b="0" i="0" u="none" strike="noStrike" dirty="0" err="1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Vecteezy</a:t>
            </a:r>
            <a:r>
              <a:rPr lang="en-US" sz="2800" b="0" i="1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800" b="0" i="0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(2022).  </a:t>
            </a:r>
            <a:r>
              <a:rPr lang="en-US" sz="2800" b="0" i="1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Super Mario Mushroom vector on white background.</a:t>
            </a:r>
            <a:r>
              <a:rPr lang="en-US" sz="2800" b="0" i="0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 [Digital Image ].15 March 2022 [online]. Available from: https://www.vecteezy.com/vector-art/6549212-super-mario-mushroom-vector-on-white-background [Accessed 24 January 2023].</a:t>
            </a:r>
            <a:endParaRPr lang="en-GB" sz="2800" b="0" i="0" u="none" strike="noStrike" dirty="0">
              <a:solidFill>
                <a:srgbClr val="2A2735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2800" b="0" i="0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‘How the Ace Attorney Games Basically Locked Down the Visual Novel Genres (2023) </a:t>
            </a:r>
            <a:r>
              <a:rPr lang="en-GB" sz="2800" b="0" i="0" u="none" strike="noStrike" dirty="0" err="1">
                <a:solidFill>
                  <a:srgbClr val="2A273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GameRant</a:t>
            </a:r>
            <a:r>
              <a:rPr lang="en-GB" sz="2800" b="0" i="0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[Digital Image] [online] Available from: </a:t>
            </a:r>
            <a:r>
              <a:rPr lang="en-GB" sz="2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https://gamerant.com/ace-attorney-capcom-visual-novel-genre-success-story-action-mechanics/</a:t>
            </a:r>
            <a:r>
              <a:rPr lang="en-GB" sz="2800" b="0" i="0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[Accessed 22 January 2023]</a:t>
            </a:r>
          </a:p>
          <a:p>
            <a:r>
              <a:rPr lang="en-GB" sz="2800" b="0" i="0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‌’How to unlock Brewster and The Roost - Animal Crossing: New Horizons Guide’ (2021) </a:t>
            </a:r>
            <a:r>
              <a:rPr lang="en-GB" sz="2800" b="0" i="1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Polygon </a:t>
            </a:r>
            <a:r>
              <a:rPr lang="en-GB" sz="2800" b="0" i="0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[Digital Image] [online]. Available from: </a:t>
            </a:r>
            <a:r>
              <a:rPr lang="en-GB" sz="2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https://www.polygon.com/animal-crossing-new-horizons-switch-acnh-guide/22740479/brewster-the-roost-unlock-coffee-museum-cafe-invite-friends-amiibo-cards</a:t>
            </a:r>
            <a:r>
              <a:rPr lang="en-GB" sz="2800" b="0" i="0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[Accessed 22 January 2023]</a:t>
            </a:r>
          </a:p>
          <a:p>
            <a:r>
              <a:rPr lang="en-US" sz="2800" b="0" i="0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‘Learn more about Yoshi at Play Nintendo’ (2022) [Digital Image] </a:t>
            </a:r>
            <a:r>
              <a:rPr lang="en-US" sz="2800" b="0" i="1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Nintendo.com</a:t>
            </a:r>
            <a:r>
              <a:rPr lang="en-US" sz="2800" b="0" i="0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.2022 [online]. Play Nintendo. Available from: https://play.nintendo.com/themes/friends/yoshi/ [Accessed 24 January 2023].</a:t>
            </a:r>
          </a:p>
          <a:p>
            <a:r>
              <a:rPr lang="en-US" sz="2800" b="0" i="0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Lee, J. and Carpenter, N. (2021) </a:t>
            </a:r>
            <a:r>
              <a:rPr lang="en-US" sz="2800" b="0" i="1" u="none" strike="noStrike" dirty="0" err="1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Kapp’n</a:t>
            </a:r>
            <a:r>
              <a:rPr lang="en-US" sz="2800" b="0" i="1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 and his islands in ACNH</a:t>
            </a:r>
            <a:r>
              <a:rPr lang="en-US" sz="2800" b="0" i="0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1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Polygon</a:t>
            </a:r>
            <a:r>
              <a:rPr lang="en-US" sz="2800" b="0" i="0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.22 October 2021 [Digital Image] [online]. Polygon. Available from: https://www.polygon.com/animal-crossing-new-horizons-switch-acnh-guide/22740930/kappn-boat-tours-unlock-find-missing-pier-island-nook-miles-ordinances-three-star-rating-kk-slider [Accessed 24 January 2023].</a:t>
            </a:r>
          </a:p>
          <a:p>
            <a:r>
              <a:rPr lang="en-GB" sz="2800" b="0" i="0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‘Lightning’ (2023) </a:t>
            </a:r>
            <a:r>
              <a:rPr lang="en-GB" sz="2800" b="0" i="0" u="none" strike="noStrike" dirty="0" err="1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MarioWiki</a:t>
            </a:r>
            <a:r>
              <a:rPr lang="en-GB" sz="2800" b="0" i="0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 [Digital Image] [online] Available from: </a:t>
            </a:r>
            <a:r>
              <a:rPr lang="en-GB" sz="2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https://www.mariowiki.com/Lightning</a:t>
            </a:r>
            <a:r>
              <a:rPr lang="en-GB" sz="2800" b="0" i="0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 [Accessed 22 January 2023)</a:t>
            </a:r>
            <a:endParaRPr lang="en-US" sz="2800" b="0" i="0" u="none" strike="noStrike" dirty="0">
              <a:solidFill>
                <a:srgbClr val="2A2735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2800" b="0" i="0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‘Mario Kart 64 Tracks’ (2019) DeviantArt [Digital Image] [online] Available from: </a:t>
            </a:r>
            <a:r>
              <a:rPr lang="en-GB" sz="2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https://www.deviantart.com/euanverse/art/Mario-Kart-64-Tracks-808014033</a:t>
            </a:r>
            <a:r>
              <a:rPr lang="en-GB" sz="2800" b="0" i="0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 [Accessed 22 January 2023]</a:t>
            </a:r>
            <a:endParaRPr lang="en-GB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Maze (2020) </a:t>
            </a:r>
            <a:r>
              <a:rPr lang="en-GB" sz="2800" b="0" i="1" u="none" strike="noStrike" dirty="0">
                <a:solidFill>
                  <a:srgbClr val="000000"/>
                </a:solidFill>
                <a:effectLst/>
              </a:rPr>
              <a:t>7 Card sorting examples to inform your UX research</a:t>
            </a:r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. Available from: </a:t>
            </a:r>
            <a:r>
              <a:rPr lang="en-GB" sz="2800" b="0" i="0" u="sng" strike="noStrike" dirty="0">
                <a:solidFill>
                  <a:srgbClr val="1155CC"/>
                </a:solidFill>
                <a:effectLst/>
                <a:hlinkClick r:id="rId6"/>
              </a:rPr>
              <a:t>https://maze.co/guides/card-sorting/card-sorting-examples/</a:t>
            </a:r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 [Accessed 5 December 2022].</a:t>
            </a:r>
          </a:p>
          <a:p>
            <a:r>
              <a:rPr lang="en-US" sz="2800" b="0" i="0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‘Professor Oak - </a:t>
            </a:r>
            <a:r>
              <a:rPr lang="en-US" sz="2800" b="0" i="0" u="none" strike="noStrike" dirty="0" err="1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Bulbapedia</a:t>
            </a:r>
            <a:r>
              <a:rPr lang="en-US" sz="2800" b="0" i="0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, the community-driven Pokémon encyclopedia’ (2023) </a:t>
            </a:r>
            <a:r>
              <a:rPr lang="en-US" sz="2800" b="0" i="1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Bulbagarden.net</a:t>
            </a:r>
            <a:r>
              <a:rPr lang="en-US" sz="2800" b="0" i="0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.2023 [Digital Image] [online]. Available from: https://bulbapedia.bulbagarden.net/wiki/Professor_Oak [Accessed 24 January 2023].</a:t>
            </a:r>
          </a:p>
          <a:p>
            <a:r>
              <a:rPr lang="en-GB" sz="2800" b="0" i="0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Top 10 Worst ‘Super Smash Bros.’ Items (2016) </a:t>
            </a:r>
            <a:r>
              <a:rPr lang="en-GB" sz="2800" b="0" i="0" u="none" strike="noStrike" dirty="0" err="1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Wordpress</a:t>
            </a:r>
            <a:r>
              <a:rPr lang="en-GB" sz="2800" b="0" i="0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 [Digital Image] [online]. Available from: </a:t>
            </a:r>
            <a:r>
              <a:rPr lang="en-GB" sz="2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7"/>
              </a:rPr>
              <a:t>https://creamerscinemacraze.wordpress.com/2016/05/15/top-10-worst-super-smash-bros-items/</a:t>
            </a:r>
            <a:r>
              <a:rPr lang="en-GB" sz="2800" b="0" i="0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 [Accessed 22 January 2023]</a:t>
            </a:r>
            <a:endParaRPr lang="en-GB" sz="2800" dirty="0"/>
          </a:p>
          <a:p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Toy Story 2 (2010) </a:t>
            </a:r>
            <a:r>
              <a:rPr lang="en-GB" sz="2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Barbie Screenshot</a:t>
            </a:r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[Digital]. At: Wiki Disney Fandom [online].Available from: https://disney.fandom.com/wiki/Barbie [Accessed 04 December 2012].</a:t>
            </a:r>
          </a:p>
          <a:p>
            <a:r>
              <a:rPr lang="en-US" sz="2800" b="0" i="0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‌Wald, H. (2020) </a:t>
            </a:r>
            <a:r>
              <a:rPr lang="en-US" sz="2800" b="0" i="1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Animal Crossing: New Horizons preorder delays affecting some customers - check yours now! </a:t>
            </a:r>
            <a:r>
              <a:rPr lang="en-US" sz="2800" b="0" i="0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19 March 2020 [Digital Image]  [online]. </a:t>
            </a:r>
            <a:r>
              <a:rPr lang="en-US" sz="2800" b="0" i="0" u="none" strike="noStrike" dirty="0" err="1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GamesRadar</a:t>
            </a:r>
            <a:r>
              <a:rPr lang="en-US" sz="2800" b="0" i="0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+. Available from: https://www.gamesradar.com/animal-crossing-new-horizons-preorder-delays/ [Accessed 23 January 2023].</a:t>
            </a:r>
          </a:p>
          <a:p>
            <a:r>
              <a:rPr lang="en-GB" sz="2800" b="0" i="0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‘World 3 (Super Mario Galaxy 2)’ (2022) </a:t>
            </a:r>
            <a:r>
              <a:rPr lang="en-GB" sz="2800" b="0" i="0" u="none" strike="noStrike" dirty="0" err="1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MarioWiki</a:t>
            </a:r>
            <a:r>
              <a:rPr lang="en-GB" sz="2800" b="0" i="0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 [Digital Image] [online] Available from: </a:t>
            </a:r>
            <a:r>
              <a:rPr lang="en-GB" sz="2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8"/>
              </a:rPr>
              <a:t>https://www.mariowiki.com/World_3_%28Super_Mario_Galaxy_2%29</a:t>
            </a:r>
            <a:r>
              <a:rPr lang="en-GB" sz="2800" b="0" i="0" u="none" strike="noStrike" dirty="0">
                <a:solidFill>
                  <a:srgbClr val="2A2735"/>
                </a:solidFill>
                <a:effectLst/>
                <a:latin typeface="Arial" panose="020B0604020202020204" pitchFamily="34" charset="0"/>
              </a:rPr>
              <a:t> [Accessed 22 January 2023]</a:t>
            </a:r>
            <a:br>
              <a:rPr lang="en-GB" dirty="0"/>
            </a:br>
            <a:endParaRPr lang="en-US" sz="2000" b="0" i="0" u="none" strike="noStrike" dirty="0">
              <a:solidFill>
                <a:srgbClr val="2A2735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161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20AB5E-1DDB-C4AB-9E1F-52ACD3F0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Warm-up task</a:t>
            </a:r>
          </a:p>
        </p:txBody>
      </p:sp>
      <p:pic>
        <p:nvPicPr>
          <p:cNvPr id="4" name="Picture 4" descr="A picture containing indoor, floor, room, living&#10;&#10;Description automatically generated">
            <a:extLst>
              <a:ext uri="{FF2B5EF4-FFF2-40B4-BE49-F238E27FC236}">
                <a16:creationId xmlns:a16="http://schemas.microsoft.com/office/drawing/2014/main" id="{B21D0C21-5FCE-4C69-8565-C6EAADFE6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47" r="28065" b="-1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706D5-E218-9B90-7DA4-691CB5F20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653" y="2886116"/>
            <a:ext cx="4927425" cy="32459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Take a few minutes with your table to organize the given items how you see fit.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then come back to discuss your choices and reasoning behind it.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2EC03-59E6-2BB5-3E31-DCD10CCFF8F8}"/>
              </a:ext>
            </a:extLst>
          </p:cNvPr>
          <p:cNvSpPr txBox="1"/>
          <p:nvPr/>
        </p:nvSpPr>
        <p:spPr>
          <a:xfrm>
            <a:off x="5302026" y="5840511"/>
            <a:ext cx="6116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‌’How to unlock Brewster and The Roost - Animal Crossing: New Horizons Guide’ (2021) </a:t>
            </a:r>
            <a:r>
              <a:rPr lang="en-GB" sz="1200" b="0" i="1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Polygon </a:t>
            </a:r>
            <a:r>
              <a:rPr lang="en-GB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[Digital Image] [online]. </a:t>
            </a:r>
            <a:endParaRPr lang="en-GB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589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2A5453-1B75-202A-B87F-4538ABBA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99" y="183077"/>
            <a:ext cx="4927425" cy="19385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What did you just do?</a:t>
            </a:r>
          </a:p>
        </p:txBody>
      </p:sp>
      <p:sp>
        <p:nvSpPr>
          <p:cNvPr id="120" name="Right Triangle 119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D07A15-0E2D-7837-A5F2-79148DB3BA33}"/>
              </a:ext>
            </a:extLst>
          </p:cNvPr>
          <p:cNvSpPr txBox="1"/>
          <p:nvPr/>
        </p:nvSpPr>
        <p:spPr>
          <a:xfrm>
            <a:off x="703569" y="2145205"/>
            <a:ext cx="4836164" cy="45292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dirty="0">
                <a:solidFill>
                  <a:schemeClr val="tx2"/>
                </a:solidFill>
              </a:rPr>
              <a:t>You just sorted some cards; t</a:t>
            </a:r>
            <a:r>
              <a:rPr lang="en-US" b="0" dirty="0">
                <a:solidFill>
                  <a:schemeClr val="tx2"/>
                </a:solidFill>
                <a:effectLst/>
              </a:rPr>
              <a:t>his is one of the steps towards the main goal of card sorting.</a:t>
            </a:r>
            <a:br>
              <a:rPr lang="en-US" b="0" dirty="0">
                <a:effectLst/>
              </a:rPr>
            </a:br>
            <a:endParaRPr lang="en-US" sz="15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endParaRPr lang="en-US" sz="1500" b="0" dirty="0">
              <a:solidFill>
                <a:schemeClr val="tx2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b="0" dirty="0">
                <a:solidFill>
                  <a:schemeClr val="tx2"/>
                </a:solidFill>
                <a:effectLst/>
              </a:rPr>
              <a:t>After this workshop, you will have learned: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The fundamentals of card sorting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How to apply critical decisions within a given context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Another method of gaining user feedback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Understand the different types of card sorting 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</a:pPr>
            <a:endParaRPr lang="en-US" sz="1500" b="0" dirty="0">
              <a:solidFill>
                <a:schemeClr val="tx2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endParaRPr lang="en-US" sz="1500" b="0" dirty="0">
              <a:solidFill>
                <a:schemeClr val="tx2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1073DB-5D59-96FE-D84D-1A413E855E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18" r="18425" b="1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079E47-DCA8-4E2A-4FA9-2E5BCF8DA06D}"/>
              </a:ext>
            </a:extLst>
          </p:cNvPr>
          <p:cNvSpPr txBox="1"/>
          <p:nvPr/>
        </p:nvSpPr>
        <p:spPr>
          <a:xfrm>
            <a:off x="1885818" y="6091904"/>
            <a:ext cx="6114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‌Wald, H. (2020) </a:t>
            </a:r>
            <a:r>
              <a:rPr lang="en-US" sz="1200" b="0" i="1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Animal Crossing: New Horizons preorder delays affecting some customers - check yours now!</a:t>
            </a:r>
          </a:p>
          <a:p>
            <a:r>
              <a:rPr lang="en-US" sz="1200" b="0" i="1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i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[Digital Image]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61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47" name="Freeform: Shape 46">
            <a:extLst>
              <a:ext uri="{FF2B5EF4-FFF2-40B4-BE49-F238E27FC236}">
                <a16:creationId xmlns:a16="http://schemas.microsoft.com/office/drawing/2014/main" id="{8BD06E9B-D0BF-47A6-AE6D-EAD493128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ight Triangle 81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17946-FB58-8819-53BB-4159B616C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26" y="2030531"/>
            <a:ext cx="5402451" cy="16799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/>
              <a:t>What is card sorting?</a:t>
            </a:r>
          </a:p>
        </p:txBody>
      </p:sp>
      <p:pic>
        <p:nvPicPr>
          <p:cNvPr id="5" name="Picture 10" descr="Professor Oak - Bulbapedia, the community-driven Pokémon encyclopedia">
            <a:extLst>
              <a:ext uri="{FF2B5EF4-FFF2-40B4-BE49-F238E27FC236}">
                <a16:creationId xmlns:a16="http://schemas.microsoft.com/office/drawing/2014/main" id="{6F735FA7-2B8B-5525-FA32-8712D1AE7E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4710" y="714591"/>
            <a:ext cx="2540860" cy="542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DFACAE-AE9D-4DFF-B988-E74A696C172B}"/>
              </a:ext>
            </a:extLst>
          </p:cNvPr>
          <p:cNvSpPr txBox="1"/>
          <p:nvPr/>
        </p:nvSpPr>
        <p:spPr>
          <a:xfrm>
            <a:off x="620888" y="3809999"/>
            <a:ext cx="442148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Card sorting is a research method where users are asked to order elements into a hierarchical order in which the user deems most efficient. This information will then later be used to enhance a product.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492EE6-8B72-73AD-9670-EFFFDF7A2641}"/>
              </a:ext>
            </a:extLst>
          </p:cNvPr>
          <p:cNvSpPr txBox="1"/>
          <p:nvPr/>
        </p:nvSpPr>
        <p:spPr>
          <a:xfrm>
            <a:off x="6338300" y="6269868"/>
            <a:ext cx="54624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‘Professor Oak - </a:t>
            </a:r>
            <a:r>
              <a:rPr lang="en-US" sz="1200" b="0" i="1" u="none" strike="noStrike" dirty="0" err="1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Bulbapedia</a:t>
            </a:r>
            <a:r>
              <a:rPr lang="en-US" sz="1200" b="0" i="1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 the community-driven Pokémon encyclopedia’ </a:t>
            </a:r>
            <a:r>
              <a:rPr lang="en-US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(2023)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[Digital Image].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848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076D3A-7CAD-9663-60CE-9104F7683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Open Card Sorting</a:t>
            </a:r>
          </a:p>
        </p:txBody>
      </p:sp>
      <p:sp>
        <p:nvSpPr>
          <p:cNvPr id="89" name="Right Triangle 88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1638D-8B00-75C1-68C9-745D9F76F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6"/>
            <a:ext cx="4927425" cy="32459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Users group topics into categories that make personal sense to them. They can then make their own name for each grouping.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allows new ideas to be introduced and a deeper, more focused understanding of the users.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EB23CF-2DF0-353A-C722-784761081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r="31579" b="-1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BE69C0-8846-08E8-D76A-3A286E1E3129}"/>
              </a:ext>
            </a:extLst>
          </p:cNvPr>
          <p:cNvSpPr txBox="1"/>
          <p:nvPr/>
        </p:nvSpPr>
        <p:spPr>
          <a:xfrm>
            <a:off x="1674472" y="6442500"/>
            <a:ext cx="6116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Top 10 Worst ‘Super Smash Bros.’ Items (2016) </a:t>
            </a:r>
            <a:r>
              <a:rPr lang="en-GB" sz="1200" b="0" i="0" u="none" strike="noStrike" dirty="0" err="1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Wordpress</a:t>
            </a:r>
            <a:r>
              <a:rPr lang="en-GB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[Digital Image] [online]. </a:t>
            </a:r>
            <a:endParaRPr lang="en-GB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227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FE2543-5488-1195-B4E3-1D0801D3E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Closed Card Sorting</a:t>
            </a:r>
          </a:p>
        </p:txBody>
      </p:sp>
      <p:pic>
        <p:nvPicPr>
          <p:cNvPr id="4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9285533-D3D7-C40A-39A1-3F7FEBC04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24" r="-2" b="15088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B2BF6-4417-680F-E0D3-5615A05D5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653" y="2886116"/>
            <a:ext cx="4927425" cy="324593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Users are given pre-named sets of categories and are tasked with sorting them to what makes the most sense to them, still being within the preset guidelines.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This type of sorting allows existing structures to assess if they are completely understood within users, as well as verify ways to improve the information architecture.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11B7B-85D4-B3E2-44EB-FF87698306A8}"/>
              </a:ext>
            </a:extLst>
          </p:cNvPr>
          <p:cNvSpPr txBox="1"/>
          <p:nvPr/>
        </p:nvSpPr>
        <p:spPr>
          <a:xfrm>
            <a:off x="198741" y="6212343"/>
            <a:ext cx="6116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‘Mario Kart 64 Tracks’ (2019) DeviantArt [Digital Image] [online] </a:t>
            </a:r>
            <a:endParaRPr lang="en-GB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631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9" name="Group 10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BD9D98-0CC1-E94A-2C32-5C264C776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Hybrid Card Sorting</a:t>
            </a:r>
          </a:p>
        </p:txBody>
      </p:sp>
      <p:pic>
        <p:nvPicPr>
          <p:cNvPr id="4" name="Picture 4" descr="Diagram, background pattern&#10;&#10;Description automatically generated">
            <a:extLst>
              <a:ext uri="{FF2B5EF4-FFF2-40B4-BE49-F238E27FC236}">
                <a16:creationId xmlns:a16="http://schemas.microsoft.com/office/drawing/2014/main" id="{F14407C9-B2A3-83C5-2694-318E59FD6F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31" r="32627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0" name="Right Triangle 43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B01C8-1793-4996-C08E-576E3CF85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653" y="2886116"/>
            <a:ext cx="4927425" cy="324593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A combination of open and closed sorting, hybrid sorting allows existing structures and categories to be tested while still allowing outside ideas from users to be considered.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This method is useful for when extra information is still needed to be categorized, but you do not know where it would fit within the existing categories.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19D554-9FFA-A7BA-8822-D2C864EBBE42}"/>
              </a:ext>
            </a:extLst>
          </p:cNvPr>
          <p:cNvSpPr txBox="1"/>
          <p:nvPr/>
        </p:nvSpPr>
        <p:spPr>
          <a:xfrm>
            <a:off x="461609" y="63721"/>
            <a:ext cx="6116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‘World 3 (Super Mario Galaxy 2)’ (2022) </a:t>
            </a:r>
            <a:r>
              <a:rPr lang="en-GB" sz="1200" b="0" i="0" u="none" strike="noStrike" dirty="0" err="1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MarioWiki</a:t>
            </a:r>
            <a:r>
              <a:rPr lang="en-GB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[Digital Image] [online]</a:t>
            </a:r>
            <a:endParaRPr lang="en-GB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753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1" name="Rectangle 107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73" name="Group 1072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74" name="Straight Connector 1073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Straight Connector 1074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Connector 1075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Straight Connector 1076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Connector 1077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Straight Connector 1078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Connector 1079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Straight Connector 1080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Connector 1081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Straight Connector 1082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Straight Connector 1083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Straight Connector 1084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6" name="Straight Connector 1085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7" name="Straight Connector 1086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8" name="Straight Connector 1087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9" name="Straight Connector 1088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Straight Connector 1089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1" name="Straight Connector 1090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Straight Connector 1091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3" name="Straight Connector 1092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4" name="Straight Connector 1093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5" name="Straight Connector 1094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6" name="Straight Connector 1095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7" name="Straight Connector 1096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Straight Connector 1098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0" name="Straight Connector 1099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1" name="Straight Connector 1100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2" name="Straight Connector 1101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3" name="Straight Connector 1102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Straight Connector 1103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2A5453-1B75-202A-B87F-4538ABBA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2437" y="-68124"/>
            <a:ext cx="4927425" cy="19385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Barbie: An example</a:t>
            </a:r>
          </a:p>
        </p:txBody>
      </p:sp>
      <p:pic>
        <p:nvPicPr>
          <p:cNvPr id="1026" name="Picture 2" descr="A child with blonde hair&#10;&#10;Description automatically generated with low confidence">
            <a:extLst>
              <a:ext uri="{FF2B5EF4-FFF2-40B4-BE49-F238E27FC236}">
                <a16:creationId xmlns:a16="http://schemas.microsoft.com/office/drawing/2014/main" id="{C441CF90-B257-B6A4-449D-B309781EE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0936"/>
          <a:stretch/>
        </p:blipFill>
        <p:spPr bwMode="auto"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4" name="Right Triangle 1105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D07A15-0E2D-7837-A5F2-79148DB3BA33}"/>
              </a:ext>
            </a:extLst>
          </p:cNvPr>
          <p:cNvSpPr txBox="1"/>
          <p:nvPr/>
        </p:nvSpPr>
        <p:spPr>
          <a:xfrm>
            <a:off x="6096142" y="2083152"/>
            <a:ext cx="4963310" cy="443141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sz="6400" dirty="0">
                <a:solidFill>
                  <a:schemeClr val="tx2"/>
                </a:solidFill>
              </a:rPr>
              <a:t>Mattel, Inc. used card sorting to help redesign their showcase website for Barbie. The website is used for people to show off their current collection. </a:t>
            </a:r>
          </a:p>
          <a:p>
            <a:pPr indent="-228600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endParaRPr lang="en-US" sz="6400" b="0" dirty="0">
              <a:solidFill>
                <a:schemeClr val="tx2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sz="6400" b="0" dirty="0">
                <a:solidFill>
                  <a:schemeClr val="tx2"/>
                </a:solidFill>
                <a:effectLst/>
              </a:rPr>
              <a:t>Mattel gathered a group of 9 participants to help narrow down what is most important to the users. The group was given 2 separate lines to organize into themes: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endParaRPr lang="en-US" sz="6400" b="0" dirty="0">
              <a:solidFill>
                <a:schemeClr val="tx2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sz="6400" dirty="0">
                <a:solidFill>
                  <a:schemeClr val="tx2"/>
                </a:solidFill>
              </a:rPr>
              <a:t>1.  An existing line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sz="6400" b="0" dirty="0">
                <a:solidFill>
                  <a:schemeClr val="tx2"/>
                </a:solidFill>
                <a:effectLst/>
              </a:rPr>
              <a:t>2.  Fashion</a:t>
            </a:r>
            <a:r>
              <a:rPr lang="en-US" sz="6400" dirty="0">
                <a:solidFill>
                  <a:schemeClr val="tx2"/>
                </a:solidFill>
              </a:rPr>
              <a:t>-focused line</a:t>
            </a:r>
            <a:r>
              <a:rPr lang="en-US" sz="6400" b="0" dirty="0">
                <a:solidFill>
                  <a:schemeClr val="tx2"/>
                </a:solidFill>
                <a:effectLst/>
              </a:rPr>
              <a:t> </a:t>
            </a:r>
          </a:p>
          <a:p>
            <a:pPr indent="-228600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endParaRPr lang="en-US" sz="64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sz="6400" b="0" dirty="0">
                <a:solidFill>
                  <a:schemeClr val="tx2"/>
                </a:solidFill>
                <a:effectLst/>
              </a:rPr>
              <a:t>After the research they concluded that a</a:t>
            </a:r>
            <a:r>
              <a:rPr lang="en-US" sz="6400" dirty="0">
                <a:solidFill>
                  <a:schemeClr val="tx2"/>
                </a:solidFill>
              </a:rPr>
              <a:t> single method of search wasn’t an option. Resulting in a multilayered website that allows users to browse by their choice rather than a single given option.</a:t>
            </a:r>
            <a:endParaRPr lang="en-US" sz="6400" b="0" dirty="0">
              <a:solidFill>
                <a:schemeClr val="tx2"/>
              </a:solidFill>
              <a:effectLst/>
            </a:endParaRPr>
          </a:p>
          <a:p>
            <a:pPr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br>
              <a:rPr lang="en-US" sz="1100" dirty="0">
                <a:solidFill>
                  <a:schemeClr val="tx2"/>
                </a:solidFill>
              </a:rPr>
            </a:br>
            <a:endParaRPr lang="en-US" sz="1100" b="0" dirty="0">
              <a:solidFill>
                <a:schemeClr val="tx2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CBA79-D7DC-6F41-0367-D10317CF4D9B}"/>
              </a:ext>
            </a:extLst>
          </p:cNvPr>
          <p:cNvSpPr txBox="1"/>
          <p:nvPr/>
        </p:nvSpPr>
        <p:spPr>
          <a:xfrm>
            <a:off x="7480315" y="6544680"/>
            <a:ext cx="4840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Maze (2020) </a:t>
            </a:r>
            <a:r>
              <a:rPr lang="en-GB" sz="1200" b="0" i="1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7 Card sorting examples to inform your UX research</a:t>
            </a:r>
            <a:r>
              <a:rPr lang="en-GB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. </a:t>
            </a:r>
            <a:endParaRPr lang="en-GB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985CC-0942-BC88-38E5-496F627446D9}"/>
              </a:ext>
            </a:extLst>
          </p:cNvPr>
          <p:cNvSpPr txBox="1"/>
          <p:nvPr/>
        </p:nvSpPr>
        <p:spPr>
          <a:xfrm>
            <a:off x="2203534" y="6553323"/>
            <a:ext cx="27869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Toy Story 2 (2010) </a:t>
            </a:r>
            <a:r>
              <a:rPr lang="en-GB" sz="1200" b="0" i="1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Barbie Screenshot</a:t>
            </a:r>
            <a:r>
              <a:rPr lang="en-GB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 </a:t>
            </a:r>
            <a:endParaRPr lang="en-GB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73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39" name="Rectangle 623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241" name="Group 6240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242" name="Straight Connector 6241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3" name="Straight Connector 6242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4" name="Straight Connector 6243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5" name="Straight Connector 6244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6" name="Straight Connector 6245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7" name="Straight Connector 6246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8" name="Straight Connector 6247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9" name="Straight Connector 6248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0" name="Straight Connector 6249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1" name="Straight Connector 6250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2" name="Straight Connector 6251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3" name="Straight Connector 6252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4" name="Straight Connector 6253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5" name="Straight Connector 6254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6" name="Straight Connector 6255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7" name="Straight Connector 6256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8" name="Straight Connector 6257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9" name="Straight Connector 6258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0" name="Straight Connector 6259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1" name="Straight Connector 6260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2" name="Straight Connector 6261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3" name="Straight Connector 6262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4" name="Straight Connector 6263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5" name="Straight Connector 6264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6" name="Straight Connector 6265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7" name="Straight Connector 6266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8" name="Straight Connector 6267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9" name="Straight Connector 6268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0" name="Straight Connector 6269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1" name="Straight Connector 6270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2" name="Straight Connector 6271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C9480F-D384-3616-A6F9-CF3078030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4927425" cy="19385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Task</a:t>
            </a:r>
            <a:endParaRPr lang="en-US"/>
          </a:p>
        </p:txBody>
      </p:sp>
      <p:sp>
        <p:nvSpPr>
          <p:cNvPr id="6274" name="Right Triangle 6273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C5737-789B-3B52-10B3-E717CB27208F}"/>
              </a:ext>
            </a:extLst>
          </p:cNvPr>
          <p:cNvSpPr txBox="1"/>
          <p:nvPr/>
        </p:nvSpPr>
        <p:spPr>
          <a:xfrm>
            <a:off x="691079" y="2886116"/>
            <a:ext cx="4927425" cy="32459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You are now on the S.S. Seas the Opportunity and you’re heading back to the UK from Canada across the North Atlantic Ocean. Imagine your boat has got a hole and it’s starting to sink! You have less than 5 minutes to grab things to bring on the lifeboat with you.</a:t>
            </a:r>
          </a:p>
          <a:p>
            <a:pPr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dirty="0">
                <a:solidFill>
                  <a:schemeClr val="tx2"/>
                </a:solidFill>
              </a:rPr>
              <a:t>On the tables you are sat on, using the same cards used in the first task, organize your items under the categories now on your tables, max of 4 items in each category.</a:t>
            </a:r>
            <a:endParaRPr lang="en-US" b="0" dirty="0">
              <a:solidFill>
                <a:schemeClr val="tx2"/>
              </a:solidFill>
              <a:effectLst/>
            </a:endParaRPr>
          </a:p>
        </p:txBody>
      </p:sp>
      <p:pic>
        <p:nvPicPr>
          <p:cNvPr id="6146" name="Picture 2" descr="Kapp'n and his islands in ACNH - Polygon">
            <a:extLst>
              <a:ext uri="{FF2B5EF4-FFF2-40B4-BE49-F238E27FC236}">
                <a16:creationId xmlns:a16="http://schemas.microsoft.com/office/drawing/2014/main" id="{87F60933-D4DC-F634-F087-7AD3E2428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1" r="19485" b="-1"/>
          <a:stretch/>
        </p:blipFill>
        <p:spPr bwMode="auto"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469396-18A7-0086-BB88-2D91C84B074C}"/>
              </a:ext>
            </a:extLst>
          </p:cNvPr>
          <p:cNvSpPr txBox="1"/>
          <p:nvPr/>
        </p:nvSpPr>
        <p:spPr>
          <a:xfrm>
            <a:off x="7312874" y="5238636"/>
            <a:ext cx="46149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Lee, J. and Carpenter, N. (2021) </a:t>
            </a:r>
            <a:r>
              <a:rPr lang="en-US" sz="1200" b="0" i="1" u="none" strike="noStrike" dirty="0" err="1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Kapp’n</a:t>
            </a:r>
            <a:r>
              <a:rPr lang="en-US" sz="1200" b="0" i="1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and his islands in ACNH</a:t>
            </a:r>
            <a:r>
              <a:rPr lang="en-US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0" i="1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Polygon</a:t>
            </a:r>
            <a:r>
              <a:rPr lang="en-US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[Digital Image]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75A52-247C-BDD9-8221-53C8AA85F68D}"/>
              </a:ext>
            </a:extLst>
          </p:cNvPr>
          <p:cNvSpPr txBox="1"/>
          <p:nvPr/>
        </p:nvSpPr>
        <p:spPr>
          <a:xfrm rot="865370">
            <a:off x="6793667" y="3727545"/>
            <a:ext cx="2898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chemeClr val="bg1"/>
                </a:solidFill>
                <a:latin typeface="Adventure" panose="02000500000000000000" pitchFamily="2" charset="0"/>
              </a:rPr>
              <a:t>S.S. Seas the Opportunity</a:t>
            </a:r>
          </a:p>
        </p:txBody>
      </p:sp>
    </p:spTree>
    <p:extLst>
      <p:ext uri="{BB962C8B-B14F-4D97-AF65-F5344CB8AC3E}">
        <p14:creationId xmlns:p14="http://schemas.microsoft.com/office/powerpoint/2010/main" val="3251220444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Custom 133">
      <a:dk1>
        <a:sysClr val="windowText" lastClr="000000"/>
      </a:dk1>
      <a:lt1>
        <a:sysClr val="window" lastClr="FFFFFF"/>
      </a:lt1>
      <a:dk2>
        <a:srgbClr val="2A2735"/>
      </a:dk2>
      <a:lt2>
        <a:srgbClr val="EEEEEE"/>
      </a:lt2>
      <a:accent1>
        <a:srgbClr val="1EBE9B"/>
      </a:accent1>
      <a:accent2>
        <a:srgbClr val="8F99BB"/>
      </a:accent2>
      <a:accent3>
        <a:srgbClr val="FD8686"/>
      </a:accent3>
      <a:accent4>
        <a:srgbClr val="A3A3C1"/>
      </a:accent4>
      <a:accent5>
        <a:srgbClr val="7162FE"/>
      </a:accent5>
      <a:accent6>
        <a:srgbClr val="E76445"/>
      </a:accent6>
      <a:hlink>
        <a:srgbClr val="EF08F7"/>
      </a:hlink>
      <a:folHlink>
        <a:srgbClr val="8477FE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1395</Words>
  <Application>Microsoft Office PowerPoint</Application>
  <PresentationFormat>Widescreen</PresentationFormat>
  <Paragraphs>89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Adventure</vt:lpstr>
      <vt:lpstr>Arial</vt:lpstr>
      <vt:lpstr>Grandview</vt:lpstr>
      <vt:lpstr>Wingdings</vt:lpstr>
      <vt:lpstr>CosineVTI</vt:lpstr>
      <vt:lpstr>Card Sorting</vt:lpstr>
      <vt:lpstr>Warm-up task</vt:lpstr>
      <vt:lpstr>What did you just do?</vt:lpstr>
      <vt:lpstr>What is card sorting?</vt:lpstr>
      <vt:lpstr>Open Card Sorting</vt:lpstr>
      <vt:lpstr>Closed Card Sorting</vt:lpstr>
      <vt:lpstr>Hybrid Card Sorting</vt:lpstr>
      <vt:lpstr>Barbie: An example</vt:lpstr>
      <vt:lpstr>Task</vt:lpstr>
      <vt:lpstr>Open discussion </vt:lpstr>
      <vt:lpstr>Quiz Time</vt:lpstr>
      <vt:lpstr>Lightning round</vt:lpstr>
      <vt:lpstr>Questions?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Hammond (Student)</dc:creator>
  <cp:lastModifiedBy>Luke Hammond (Student)</cp:lastModifiedBy>
  <cp:revision>322</cp:revision>
  <dcterms:created xsi:type="dcterms:W3CDTF">2022-12-05T12:32:11Z</dcterms:created>
  <dcterms:modified xsi:type="dcterms:W3CDTF">2023-01-26T13:39:08Z</dcterms:modified>
</cp:coreProperties>
</file>